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381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C768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37F67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537F67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8728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41073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>
                  <a:hueOff val="114748"/>
                  <a:satOff val="1446"/>
                  <a:lumOff val="-89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08990">
              <a:spcBef>
                <a:spcPts val="0"/>
              </a:spcBef>
              <a:buSzTx/>
              <a:buNone/>
              <a:defRPr sz="3234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演示文稿标题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100" name="幻灯片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10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议程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109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议程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1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正文级别 1…"/>
          <p:cNvSpPr txBox="1"/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正文级别 1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事实信息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2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正文级别 1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出自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spcBef>
                <a:spcPts val="0"/>
              </a:spcBef>
              <a:buSzTx/>
              <a:buNone/>
              <a:defRPr sz="342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出自</a:t>
            </a:r>
          </a:p>
        </p:txBody>
      </p:sp>
      <p:sp>
        <p:nvSpPr>
          <p:cNvPr id="13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蓝天下粉色与橙色呈波纹状的建筑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湛蓝天空下现代建筑一角的低角度视图"/>
          <p:cNvSpPr/>
          <p:nvPr>
            <p:ph type="pic" sz="quarter" idx="22"/>
          </p:nvPr>
        </p:nvSpPr>
        <p:spPr>
          <a:xfrm>
            <a:off x="146177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局部多云的天空下石桥的低角度视图"/>
          <p:cNvSpPr/>
          <p:nvPr>
            <p:ph type="pic" sz="quarter" idx="23"/>
          </p:nvPr>
        </p:nvSpPr>
        <p:spPr>
          <a:xfrm>
            <a:off x="61386" y="3632200"/>
            <a:ext cx="9690101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现代金属建筑的低角度视图"/>
          <p:cNvSpPr/>
          <p:nvPr>
            <p:ph type="pic" idx="21"/>
          </p:nvPr>
        </p:nvSpPr>
        <p:spPr>
          <a:xfrm>
            <a:off x="-38100" y="-1295400"/>
            <a:ext cx="24447500" cy="1629551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幻灯片编号"/>
          <p:cNvSpPr txBox="1"/>
          <p:nvPr>
            <p:ph type="sldNum" sz="quarter" idx="2"/>
          </p:nvPr>
        </p:nvSpPr>
        <p:spPr>
          <a:xfrm>
            <a:off x="23558500" y="12468859"/>
            <a:ext cx="379476" cy="419101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几何灰色石头建筑"/>
          <p:cNvSpPr/>
          <p:nvPr>
            <p:ph type="pic" idx="21"/>
          </p:nvPr>
        </p:nvSpPr>
        <p:spPr>
          <a:xfrm>
            <a:off x="0" y="-4381500"/>
            <a:ext cx="24384001" cy="1828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作者和日期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08990">
              <a:spcBef>
                <a:spcPts val="0"/>
              </a:spcBef>
              <a:buSzTx/>
              <a:buNone/>
              <a:defRPr sz="3234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3" name="正文级别 1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演示文稿标题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几何灰色石头建筑"/>
          <p:cNvSpPr/>
          <p:nvPr>
            <p:ph type="pic" idx="21"/>
          </p:nvPr>
        </p:nvSpPr>
        <p:spPr>
          <a:xfrm>
            <a:off x="5707496" y="-660400"/>
            <a:ext cx="20053301" cy="150420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幻灯片标题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1" name="光影下棱角分明的石头建筑"/>
          <p:cNvSpPr/>
          <p:nvPr>
            <p:ph type="pic" idx="22"/>
          </p:nvPr>
        </p:nvSpPr>
        <p:spPr>
          <a:xfrm>
            <a:off x="12382500" y="0"/>
            <a:ext cx="21945600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幻灯片标题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3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xfrm>
            <a:off x="23558500" y="12468859"/>
            <a:ext cx="379476" cy="419101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幻灯片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7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73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幻灯片副标题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67715">
              <a:spcBef>
                <a:spcPts val="0"/>
              </a:spcBef>
              <a:buSzTx/>
              <a:buNone/>
              <a:defRPr sz="511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2" name="幻灯片标题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3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章节标题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章节标题</a:t>
            </a:r>
          </a:p>
        </p:txBody>
      </p:sp>
      <p:sp>
        <p:nvSpPr>
          <p:cNvPr id="9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4B607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23558500" y="12443459"/>
            <a:ext cx="408940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spcBef>
                <a:spcPts val="0"/>
              </a:spcBef>
              <a:defRPr sz="20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" Target="slide37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" Target="slide45.xml"/><Relationship Id="rId3" Type="http://schemas.openxmlformats.org/officeDocument/2006/relationships/image" Target="../media/image2.jpeg"/><Relationship Id="rId4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0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.png"/><Relationship Id="rId4" Type="http://schemas.openxmlformats.org/officeDocument/2006/relationships/slide" Target="slide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2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3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4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slide" Target="slide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6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7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8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9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0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1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32.png"/><Relationship Id="rId4" Type="http://schemas.openxmlformats.org/officeDocument/2006/relationships/slide" Target="slide7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3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4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7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8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9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40.png"/><Relationship Id="rId4" Type="http://schemas.openxmlformats.org/officeDocument/2006/relationships/slide" Target="slide10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1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2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3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4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5.png"/><Relationship Id="rId4" Type="http://schemas.openxmlformats.org/officeDocument/2006/relationships/slide" Target="slide1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jpe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" Target="slide16.xml"/><Relationship Id="rId8" Type="http://schemas.openxmlformats.org/officeDocument/2006/relationships/slide" Target="slide24.xml"/><Relationship Id="rId9" Type="http://schemas.openxmlformats.org/officeDocument/2006/relationships/image" Target="../media/image11.png"/><Relationship Id="rId10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" Target="slide2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image" Target="../media/image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aoen Huang  2024-10-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300"/>
            </a:lvl1pPr>
          </a:lstStyle>
          <a:p>
            <a:pPr/>
            <a:r>
              <a:t>Haoen Huang  2024-10-22</a:t>
            </a:r>
          </a:p>
        </p:txBody>
      </p:sp>
      <p:sp>
        <p:nvSpPr>
          <p:cNvPr id="172" name="Step by step improvement makes perfec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Step by step improvement makes perfect</a:t>
            </a:r>
          </a:p>
        </p:txBody>
      </p:sp>
      <p:sp>
        <p:nvSpPr>
          <p:cNvPr id="173" name="NMF and Image zipp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NMF and Image zipping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me(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Time(s)</a:t>
            </a:r>
          </a:p>
        </p:txBody>
      </p:sp>
      <p:graphicFrame>
        <p:nvGraphicFramePr>
          <p:cNvPr id="269" name="表格 1"/>
          <p:cNvGraphicFramePr/>
          <p:nvPr/>
        </p:nvGraphicFramePr>
        <p:xfrm>
          <a:off x="1208351" y="4423773"/>
          <a:ext cx="21351335" cy="6016215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2355785"/>
                <a:gridCol w="853545"/>
                <a:gridCol w="1109608"/>
                <a:gridCol w="1433956"/>
                <a:gridCol w="1433956"/>
                <a:gridCol w="1433956"/>
                <a:gridCol w="1433956"/>
                <a:gridCol w="1433956"/>
                <a:gridCol w="1433956"/>
                <a:gridCol w="1433956"/>
                <a:gridCol w="1433956"/>
                <a:gridCol w="1160821"/>
                <a:gridCol w="1246176"/>
                <a:gridCol w="1570523"/>
                <a:gridCol w="1570523"/>
              </a:tblGrid>
              <a:tr h="1200702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30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40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60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70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80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90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300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00702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GSD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223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232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231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475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373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304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639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740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653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848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949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00702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CD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899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1437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3780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5761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2143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4942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6260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9770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5284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0702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Lin's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00702">
                <a:tc>
                  <a:txBody>
                    <a:bodyPr/>
                    <a:lstStyle/>
                    <a:p>
                      <a:pPr algn="ctr" defTabSz="914400">
                        <a:defRPr b="0" sz="4000">
                          <a:sym typeface="Avenir Next Demi Bold"/>
                        </a:defRPr>
                      </a:pPr>
                      <a:r>
                        <a:rPr u="sng">
                          <a:hlinkClick r:id="rId2" invalidUrl="" action="ppaction://hlinksldjump" tgtFrame="" tooltip="" history="1" highlightClick="0" endSnd="0"/>
                        </a:rPr>
                        <a:t>Myresult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2.8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5.3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8.6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8.4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5.8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7.37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11.44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12.36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70" name="方程"/>
          <p:cNvSpPr txBox="1"/>
          <p:nvPr/>
        </p:nvSpPr>
        <p:spPr>
          <a:xfrm>
            <a:off x="12983854" y="1308077"/>
            <a:ext cx="2066984" cy="109404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71" name="方程"/>
          <p:cNvSpPr txBox="1"/>
          <p:nvPr/>
        </p:nvSpPr>
        <p:spPr>
          <a:xfrm>
            <a:off x="15163362" y="1306934"/>
            <a:ext cx="1887974" cy="109632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×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72" name="方程"/>
          <p:cNvSpPr txBox="1"/>
          <p:nvPr/>
        </p:nvSpPr>
        <p:spPr>
          <a:xfrm>
            <a:off x="17163859" y="1313792"/>
            <a:ext cx="827220" cy="10826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73" name="Machine: ASUS ROG Zephyrus G14, CPU: AMD Ryzen9 7940HS, 16 RAM, GPU: RTX4060 8GB"/>
          <p:cNvSpPr txBox="1"/>
          <p:nvPr/>
        </p:nvSpPr>
        <p:spPr>
          <a:xfrm>
            <a:off x="1206500" y="2656872"/>
            <a:ext cx="2197100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825500">
              <a:spcBef>
                <a:spcPts val="0"/>
              </a:spcBef>
              <a:defRPr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Machine: ASUS ROG Zephyrus G14, CPU: AMD Ryzen9 7940HS, 16 RAM, GPU: RTX4060 8GB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One more step"/>
          <p:cNvSpPr txBox="1"/>
          <p:nvPr>
            <p:ph type="title"/>
          </p:nvPr>
        </p:nvSpPr>
        <p:spPr>
          <a:xfrm>
            <a:off x="87003" y="-117027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One more step</a:t>
            </a:r>
          </a:p>
        </p:txBody>
      </p:sp>
      <p:sp>
        <p:nvSpPr>
          <p:cNvPr id="276" name="方程"/>
          <p:cNvSpPr txBox="1"/>
          <p:nvPr/>
        </p:nvSpPr>
        <p:spPr>
          <a:xfrm>
            <a:off x="3053264" y="8499903"/>
            <a:ext cx="2586077" cy="10940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77" name="="/>
          <p:cNvSpPr txBox="1"/>
          <p:nvPr/>
        </p:nvSpPr>
        <p:spPr>
          <a:xfrm>
            <a:off x="6808124" y="5398632"/>
            <a:ext cx="62179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=</a:t>
            </a:r>
          </a:p>
        </p:txBody>
      </p:sp>
      <p:graphicFrame>
        <p:nvGraphicFramePr>
          <p:cNvPr id="278" name="表格 1-1"/>
          <p:cNvGraphicFramePr/>
          <p:nvPr/>
        </p:nvGraphicFramePr>
        <p:xfrm>
          <a:off x="9872827" y="2229677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79" name="表格 1-2"/>
          <p:cNvGraphicFramePr/>
          <p:nvPr/>
        </p:nvGraphicFramePr>
        <p:xfrm>
          <a:off x="11670585" y="2832927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80" name="方程"/>
          <p:cNvSpPr txBox="1"/>
          <p:nvPr/>
        </p:nvSpPr>
        <p:spPr>
          <a:xfrm>
            <a:off x="9838552" y="4166815"/>
            <a:ext cx="690343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281" name="方程"/>
          <p:cNvSpPr txBox="1"/>
          <p:nvPr/>
        </p:nvSpPr>
        <p:spPr>
          <a:xfrm>
            <a:off x="12046702" y="4170244"/>
            <a:ext cx="686508" cy="54130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282" name="箭头"/>
          <p:cNvSpPr/>
          <p:nvPr/>
        </p:nvSpPr>
        <p:spPr>
          <a:xfrm>
            <a:off x="15279476" y="5335132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  <p:sp>
        <p:nvSpPr>
          <p:cNvPr id="283" name="方程"/>
          <p:cNvSpPr txBox="1"/>
          <p:nvPr/>
        </p:nvSpPr>
        <p:spPr>
          <a:xfrm>
            <a:off x="17373358" y="8737462"/>
            <a:ext cx="4642177" cy="11031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nor/>
                        </m:r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reconstruct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84" name="方程"/>
          <p:cNvSpPr txBox="1"/>
          <p:nvPr/>
        </p:nvSpPr>
        <p:spPr>
          <a:xfrm>
            <a:off x="8478377" y="11003474"/>
            <a:ext cx="7149762" cy="16489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den>
                  </m:f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300</m:t>
                      </m:r>
                    </m:den>
                  </m:f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pic>
        <p:nvPicPr>
          <p:cNvPr id="285" name="Pro.jpg" descr="Pro.jpg">
            <a:hlinkClick r:id="rId2" invalidUrl="" action="ppaction://hlinksldjump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54249" y="3678079"/>
            <a:ext cx="4584106" cy="458410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86" name="表格 1-1-1"/>
          <p:cNvGraphicFramePr/>
          <p:nvPr/>
        </p:nvGraphicFramePr>
        <p:xfrm>
          <a:off x="9931910" y="4952698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87" name="表格 1-2-1"/>
          <p:cNvGraphicFramePr/>
          <p:nvPr/>
        </p:nvGraphicFramePr>
        <p:xfrm>
          <a:off x="11729667" y="5555948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88" name="方程"/>
          <p:cNvSpPr txBox="1"/>
          <p:nvPr/>
        </p:nvSpPr>
        <p:spPr>
          <a:xfrm>
            <a:off x="9897635" y="6889836"/>
            <a:ext cx="690342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289" name="方程"/>
          <p:cNvSpPr txBox="1"/>
          <p:nvPr/>
        </p:nvSpPr>
        <p:spPr>
          <a:xfrm>
            <a:off x="12105785" y="6893266"/>
            <a:ext cx="686507" cy="5413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graphicFrame>
        <p:nvGraphicFramePr>
          <p:cNvPr id="290" name="表格 1-1-1-1"/>
          <p:cNvGraphicFramePr/>
          <p:nvPr/>
        </p:nvGraphicFramePr>
        <p:xfrm>
          <a:off x="9905236" y="7762261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91" name="表格 1-2-1-1"/>
          <p:cNvGraphicFramePr/>
          <p:nvPr/>
        </p:nvGraphicFramePr>
        <p:xfrm>
          <a:off x="11702994" y="8365511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92" name="方程"/>
          <p:cNvSpPr txBox="1"/>
          <p:nvPr/>
        </p:nvSpPr>
        <p:spPr>
          <a:xfrm>
            <a:off x="9870961" y="9699398"/>
            <a:ext cx="690343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293" name="方程"/>
          <p:cNvSpPr txBox="1"/>
          <p:nvPr/>
        </p:nvSpPr>
        <p:spPr>
          <a:xfrm>
            <a:off x="12079111" y="9702827"/>
            <a:ext cx="686508" cy="54130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294" name="{"/>
          <p:cNvSpPr txBox="1"/>
          <p:nvPr/>
        </p:nvSpPr>
        <p:spPr>
          <a:xfrm>
            <a:off x="7356761" y="-755951"/>
            <a:ext cx="2971801" cy="131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0"/>
            </a:lvl1pPr>
          </a:lstStyle>
          <a:p>
            <a:pPr/>
            <a:r>
              <a:t>{</a:t>
            </a:r>
          </a:p>
        </p:txBody>
      </p:sp>
      <p:sp>
        <p:nvSpPr>
          <p:cNvPr id="295" name="R"/>
          <p:cNvSpPr txBox="1"/>
          <p:nvPr/>
        </p:nvSpPr>
        <p:spPr>
          <a:xfrm>
            <a:off x="13914761" y="2446499"/>
            <a:ext cx="61950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5">
                    <a:hueOff val="-318797"/>
                    <a:lumOff val="-22745"/>
                  </a:schemeClr>
                </a:solidFill>
              </a:defRPr>
            </a:lvl1pPr>
          </a:lstStyle>
          <a:p>
            <a:pPr/>
            <a:r>
              <a:t>R</a:t>
            </a:r>
          </a:p>
        </p:txBody>
      </p:sp>
      <p:sp>
        <p:nvSpPr>
          <p:cNvPr id="296" name="G"/>
          <p:cNvSpPr txBox="1"/>
          <p:nvPr/>
        </p:nvSpPr>
        <p:spPr>
          <a:xfrm>
            <a:off x="13914761" y="5225748"/>
            <a:ext cx="7002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3">
                    <a:hueOff val="-705272"/>
                    <a:satOff val="-43276"/>
                    <a:lumOff val="-19411"/>
                  </a:schemeClr>
                </a:solidFill>
              </a:defRPr>
            </a:lvl1pPr>
          </a:lstStyle>
          <a:p>
            <a:pPr/>
            <a:r>
              <a:t>G</a:t>
            </a:r>
          </a:p>
        </p:txBody>
      </p:sp>
      <p:sp>
        <p:nvSpPr>
          <p:cNvPr id="297" name="B"/>
          <p:cNvSpPr txBox="1"/>
          <p:nvPr/>
        </p:nvSpPr>
        <p:spPr>
          <a:xfrm>
            <a:off x="13914761" y="8035311"/>
            <a:ext cx="62103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3833DD"/>
                </a:solidFill>
              </a:defRPr>
            </a:lvl1pPr>
          </a:lstStyle>
          <a:p>
            <a:pPr/>
            <a:r>
              <a:t>B</a:t>
            </a:r>
          </a:p>
        </p:txBody>
      </p:sp>
      <p:pic>
        <p:nvPicPr>
          <p:cNvPr id="298" name="reconstructed_image_p=200.png" descr="reconstructed_image_p=2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468161" y="3505196"/>
            <a:ext cx="4584106" cy="45841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One more step"/>
          <p:cNvSpPr txBox="1"/>
          <p:nvPr>
            <p:ph type="title"/>
          </p:nvPr>
        </p:nvSpPr>
        <p:spPr>
          <a:xfrm>
            <a:off x="87003" y="-117027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One more step</a:t>
            </a:r>
          </a:p>
        </p:txBody>
      </p:sp>
      <p:sp>
        <p:nvSpPr>
          <p:cNvPr id="301" name="方程"/>
          <p:cNvSpPr txBox="1"/>
          <p:nvPr/>
        </p:nvSpPr>
        <p:spPr>
          <a:xfrm>
            <a:off x="3053264" y="8499903"/>
            <a:ext cx="2586077" cy="10940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302" name="="/>
          <p:cNvSpPr txBox="1"/>
          <p:nvPr/>
        </p:nvSpPr>
        <p:spPr>
          <a:xfrm>
            <a:off x="6808124" y="5398632"/>
            <a:ext cx="62179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=</a:t>
            </a:r>
          </a:p>
        </p:txBody>
      </p:sp>
      <p:graphicFrame>
        <p:nvGraphicFramePr>
          <p:cNvPr id="303" name="表格 1-1"/>
          <p:cNvGraphicFramePr/>
          <p:nvPr/>
        </p:nvGraphicFramePr>
        <p:xfrm>
          <a:off x="9872827" y="2229677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304" name="表格 1-2"/>
          <p:cNvGraphicFramePr/>
          <p:nvPr/>
        </p:nvGraphicFramePr>
        <p:xfrm>
          <a:off x="11670585" y="2832927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305" name="方程"/>
          <p:cNvSpPr txBox="1"/>
          <p:nvPr/>
        </p:nvSpPr>
        <p:spPr>
          <a:xfrm>
            <a:off x="9838552" y="4166815"/>
            <a:ext cx="690343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306" name="方程"/>
          <p:cNvSpPr txBox="1"/>
          <p:nvPr/>
        </p:nvSpPr>
        <p:spPr>
          <a:xfrm>
            <a:off x="12046702" y="4170244"/>
            <a:ext cx="686508" cy="54130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307" name="箭头"/>
          <p:cNvSpPr/>
          <p:nvPr/>
        </p:nvSpPr>
        <p:spPr>
          <a:xfrm>
            <a:off x="15279476" y="5335132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  <p:sp>
        <p:nvSpPr>
          <p:cNvPr id="308" name="方程"/>
          <p:cNvSpPr txBox="1"/>
          <p:nvPr/>
        </p:nvSpPr>
        <p:spPr>
          <a:xfrm>
            <a:off x="17373358" y="8737462"/>
            <a:ext cx="4642177" cy="11031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nor/>
                        </m:r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reconstruct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309" name="方程"/>
          <p:cNvSpPr txBox="1"/>
          <p:nvPr/>
        </p:nvSpPr>
        <p:spPr>
          <a:xfrm>
            <a:off x="8478377" y="11003474"/>
            <a:ext cx="7149762" cy="16489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den>
                  </m:f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300</m:t>
                      </m:r>
                    </m:den>
                  </m:f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graphicFrame>
        <p:nvGraphicFramePr>
          <p:cNvPr id="310" name="表格 1-1-1"/>
          <p:cNvGraphicFramePr/>
          <p:nvPr/>
        </p:nvGraphicFramePr>
        <p:xfrm>
          <a:off x="9931910" y="4952698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311" name="表格 1-2-1"/>
          <p:cNvGraphicFramePr/>
          <p:nvPr/>
        </p:nvGraphicFramePr>
        <p:xfrm>
          <a:off x="11729667" y="5555948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312" name="方程"/>
          <p:cNvSpPr txBox="1"/>
          <p:nvPr/>
        </p:nvSpPr>
        <p:spPr>
          <a:xfrm>
            <a:off x="9897635" y="6889836"/>
            <a:ext cx="690342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313" name="方程"/>
          <p:cNvSpPr txBox="1"/>
          <p:nvPr/>
        </p:nvSpPr>
        <p:spPr>
          <a:xfrm>
            <a:off x="12105785" y="6893266"/>
            <a:ext cx="686507" cy="5413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graphicFrame>
        <p:nvGraphicFramePr>
          <p:cNvPr id="314" name="表格 1-1-1-1"/>
          <p:cNvGraphicFramePr/>
          <p:nvPr/>
        </p:nvGraphicFramePr>
        <p:xfrm>
          <a:off x="9905236" y="7762261"/>
          <a:ext cx="634493" cy="17018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55448"/>
                <a:gridCol w="155448"/>
                <a:gridCol w="155448"/>
                <a:gridCol w="155448"/>
              </a:tblGrid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6891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315" name="表格 1-2-1-1"/>
          <p:cNvGraphicFramePr/>
          <p:nvPr/>
        </p:nvGraphicFramePr>
        <p:xfrm>
          <a:off x="11702994" y="8365511"/>
          <a:ext cx="1451443" cy="495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  <a:gridCol w="143874"/>
              </a:tblGrid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650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316" name="方程"/>
          <p:cNvSpPr txBox="1"/>
          <p:nvPr/>
        </p:nvSpPr>
        <p:spPr>
          <a:xfrm>
            <a:off x="9870961" y="9699398"/>
            <a:ext cx="690343" cy="5481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317" name="方程"/>
          <p:cNvSpPr txBox="1"/>
          <p:nvPr/>
        </p:nvSpPr>
        <p:spPr>
          <a:xfrm>
            <a:off x="12079111" y="9702827"/>
            <a:ext cx="686508" cy="54130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3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3000">
              <a:solidFill>
                <a:srgbClr val="FFFFFF"/>
              </a:solidFill>
            </a:endParaRPr>
          </a:p>
        </p:txBody>
      </p:sp>
      <p:sp>
        <p:nvSpPr>
          <p:cNvPr id="318" name="{"/>
          <p:cNvSpPr txBox="1"/>
          <p:nvPr/>
        </p:nvSpPr>
        <p:spPr>
          <a:xfrm>
            <a:off x="7356761" y="-755951"/>
            <a:ext cx="2971801" cy="131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0"/>
            </a:lvl1pPr>
          </a:lstStyle>
          <a:p>
            <a:pPr/>
            <a:r>
              <a:t>{</a:t>
            </a:r>
          </a:p>
        </p:txBody>
      </p:sp>
      <p:sp>
        <p:nvSpPr>
          <p:cNvPr id="319" name="R"/>
          <p:cNvSpPr txBox="1"/>
          <p:nvPr/>
        </p:nvSpPr>
        <p:spPr>
          <a:xfrm>
            <a:off x="13914761" y="2446499"/>
            <a:ext cx="61950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5">
                    <a:hueOff val="-318797"/>
                    <a:lumOff val="-22745"/>
                  </a:schemeClr>
                </a:solidFill>
              </a:defRPr>
            </a:lvl1pPr>
          </a:lstStyle>
          <a:p>
            <a:pPr/>
            <a:r>
              <a:t>R</a:t>
            </a:r>
          </a:p>
        </p:txBody>
      </p:sp>
      <p:sp>
        <p:nvSpPr>
          <p:cNvPr id="320" name="G"/>
          <p:cNvSpPr txBox="1"/>
          <p:nvPr/>
        </p:nvSpPr>
        <p:spPr>
          <a:xfrm>
            <a:off x="13914761" y="5225748"/>
            <a:ext cx="7002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3">
                    <a:hueOff val="-705272"/>
                    <a:satOff val="-43276"/>
                    <a:lumOff val="-19411"/>
                  </a:schemeClr>
                </a:solidFill>
              </a:defRPr>
            </a:lvl1pPr>
          </a:lstStyle>
          <a:p>
            <a:pPr/>
            <a:r>
              <a:t>G</a:t>
            </a:r>
          </a:p>
        </p:txBody>
      </p:sp>
      <p:sp>
        <p:nvSpPr>
          <p:cNvPr id="321" name="B"/>
          <p:cNvSpPr txBox="1"/>
          <p:nvPr/>
        </p:nvSpPr>
        <p:spPr>
          <a:xfrm>
            <a:off x="13914761" y="8035311"/>
            <a:ext cx="62103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3833DD"/>
                </a:solidFill>
              </a:defRPr>
            </a:lvl1pPr>
          </a:lstStyle>
          <a:p>
            <a:pPr/>
            <a:r>
              <a:t>B</a:t>
            </a:r>
          </a:p>
        </p:txBody>
      </p:sp>
      <p:pic>
        <p:nvPicPr>
          <p:cNvPr id="322" name="reconstructed_image_p=200.png" descr="reconstructed_image_p=2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13913" y="2722825"/>
            <a:ext cx="5247288" cy="52472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reconstructed_image_p=300.png" descr="reconstructed_image_p=3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3563" y="2722825"/>
            <a:ext cx="5247288" cy="5247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Future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Future work</a:t>
            </a:r>
          </a:p>
        </p:txBody>
      </p:sp>
      <p:sp>
        <p:nvSpPr>
          <p:cNvPr id="326" name="More datasets experimen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7199" indent="-457199">
              <a:defRPr sz="6000"/>
            </a:pPr>
            <a:r>
              <a:t>More datasets experiments</a:t>
            </a:r>
          </a:p>
          <a:p>
            <a:pPr marL="457199" indent="-457199">
              <a:defRPr sz="6000"/>
            </a:pPr>
            <a:r>
              <a:t>Parallel computing</a:t>
            </a:r>
          </a:p>
          <a:p>
            <a:pPr marL="457199" indent="-457199">
              <a:defRPr sz="6000"/>
            </a:pPr>
            <a:r>
              <a:t>The best r?</a:t>
            </a:r>
          </a:p>
        </p:txBody>
      </p:sp>
      <p:sp>
        <p:nvSpPr>
          <p:cNvPr id="327" name="方程"/>
          <p:cNvSpPr txBox="1"/>
          <p:nvPr/>
        </p:nvSpPr>
        <p:spPr>
          <a:xfrm>
            <a:off x="12983854" y="1308077"/>
            <a:ext cx="2066984" cy="109404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328" name="方程"/>
          <p:cNvSpPr txBox="1"/>
          <p:nvPr/>
        </p:nvSpPr>
        <p:spPr>
          <a:xfrm>
            <a:off x="15163362" y="1306934"/>
            <a:ext cx="1887974" cy="109632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×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329" name="方程"/>
          <p:cNvSpPr txBox="1"/>
          <p:nvPr/>
        </p:nvSpPr>
        <p:spPr>
          <a:xfrm>
            <a:off x="17163859" y="1313792"/>
            <a:ext cx="827220" cy="10826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Refer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Reference</a:t>
            </a:r>
          </a:p>
        </p:txBody>
      </p:sp>
      <p:sp>
        <p:nvSpPr>
          <p:cNvPr id="332" name="Nonnegative Matrix Factorization via (alternating) Projected Gradient Descent, Andersen Ang.…"/>
          <p:cNvSpPr txBox="1"/>
          <p:nvPr>
            <p:ph type="body" idx="1"/>
          </p:nvPr>
        </p:nvSpPr>
        <p:spPr>
          <a:xfrm>
            <a:off x="1206500" y="3057541"/>
            <a:ext cx="21971000" cy="8256012"/>
          </a:xfrm>
          <a:prstGeom prst="rect">
            <a:avLst/>
          </a:prstGeom>
        </p:spPr>
        <p:txBody>
          <a:bodyPr/>
          <a:lstStyle/>
          <a:p>
            <a:pPr marL="452627" indent="-452627" defTabSz="2413955">
              <a:spcBef>
                <a:spcPts val="4600"/>
              </a:spcBef>
              <a:defRPr sz="5940"/>
            </a:pPr>
            <a:r>
              <a:t>Nonnegative Matrix Factorization via (alternating) Projected Gradient Descent, Andersen Ang.</a:t>
            </a:r>
          </a:p>
          <a:p>
            <a:pPr marL="452627" indent="-452627" defTabSz="2413955">
              <a:spcBef>
                <a:spcPts val="4600"/>
              </a:spcBef>
              <a:defRPr sz="5940"/>
            </a:pPr>
            <a:r>
              <a:t>Projected Gradient Methods for Non-negative Matrix Factorization, Chih-Jen Lin</a:t>
            </a:r>
          </a:p>
          <a:p>
            <a:pPr marL="452627" indent="-452627" defTabSz="2413955">
              <a:spcBef>
                <a:spcPts val="4600"/>
              </a:spcBef>
              <a:defRPr sz="5940"/>
            </a:pPr>
            <a:r>
              <a:t>Non-negative Matrix Factorization (NMF), Bindel, Summer 2018</a:t>
            </a:r>
            <a:endParaRPr sz="1188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ode demo and Question ti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Code demo and Question time</a:t>
            </a:r>
          </a:p>
        </p:txBody>
      </p:sp>
      <p:sp>
        <p:nvSpPr>
          <p:cNvPr id="335" name="The code and results are available on https://github.com/GhostBlue32/Algorithm-For-Op/tree/main/MidProject/NMF."/>
          <p:cNvSpPr txBox="1"/>
          <p:nvPr/>
        </p:nvSpPr>
        <p:spPr>
          <a:xfrm>
            <a:off x="1247394" y="5241412"/>
            <a:ext cx="20904709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The code and results are available on https://github.com/GhostBlue32/Algorithm-For-Op/tree/main/MidProject/NMF.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38" name="reconstructed_image_p=10.png" descr="reconstructed_image_p=10.png"/>
          <p:cNvPicPr>
            <a:picLocks noChangeAspect="1"/>
          </p:cNvPicPr>
          <p:nvPr/>
        </p:nvPicPr>
        <p:blipFill>
          <a:blip r:embed="rId3">
            <a:extLst/>
          </a:blip>
          <a:srcRect l="6231" t="0" r="6231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r=1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42" name="reconstructed_image_p=20.png" descr="reconstructed_image_p=20.png"/>
          <p:cNvPicPr>
            <a:picLocks noChangeAspect="1"/>
          </p:cNvPicPr>
          <p:nvPr/>
        </p:nvPicPr>
        <p:blipFill>
          <a:blip r:embed="rId3">
            <a:extLst/>
          </a:blip>
          <a:srcRect l="8561" t="0" r="3901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3" name="r=2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46" name="reconstructed_image_p=40.png" descr="reconstructed_image_p=40.png"/>
          <p:cNvPicPr>
            <a:picLocks noChangeAspect="1"/>
          </p:cNvPicPr>
          <p:nvPr/>
        </p:nvPicPr>
        <p:blipFill>
          <a:blip r:embed="rId3">
            <a:extLst/>
          </a:blip>
          <a:srcRect l="8216" t="0" r="4245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r=4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r=40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50" name="reconstructed_image_p=70.png" descr="reconstructed_image_p=70.png"/>
          <p:cNvPicPr>
            <a:picLocks noChangeAspect="1"/>
          </p:cNvPicPr>
          <p:nvPr/>
        </p:nvPicPr>
        <p:blipFill>
          <a:blip r:embed="rId3">
            <a:extLst/>
          </a:blip>
          <a:srcRect l="8429" t="0" r="403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r=7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r=70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NM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NMF</a:t>
            </a:r>
          </a:p>
        </p:txBody>
      </p:sp>
      <p:sp>
        <p:nvSpPr>
          <p:cNvPr id="176" name="Non-negative matrix decomposi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Non-negative matrix decomposition</a:t>
            </a:r>
          </a:p>
        </p:txBody>
      </p:sp>
      <p:sp>
        <p:nvSpPr>
          <p:cNvPr id="177" name="="/>
          <p:cNvSpPr txBox="1"/>
          <p:nvPr/>
        </p:nvSpPr>
        <p:spPr>
          <a:xfrm>
            <a:off x="17134104" y="5089619"/>
            <a:ext cx="62179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=</a:t>
            </a:r>
          </a:p>
        </p:txBody>
      </p:sp>
      <p:sp>
        <p:nvSpPr>
          <p:cNvPr id="178" name="F-norm:"/>
          <p:cNvSpPr txBox="1"/>
          <p:nvPr/>
        </p:nvSpPr>
        <p:spPr>
          <a:xfrm>
            <a:off x="1109975" y="9680780"/>
            <a:ext cx="286131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F-norm:</a:t>
            </a:r>
          </a:p>
        </p:txBody>
      </p:sp>
      <p:sp>
        <p:nvSpPr>
          <p:cNvPr id="179" name="方程"/>
          <p:cNvSpPr txBox="1"/>
          <p:nvPr/>
        </p:nvSpPr>
        <p:spPr>
          <a:xfrm>
            <a:off x="4674379" y="8822539"/>
            <a:ext cx="6564275" cy="285948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M</m:t>
                  </m:r>
                  <m:sSub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</m:sSub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ad>
                    <m:rad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degHide m:val="on"/>
                    </m:radPr>
                    <m:deg/>
                    <m:e>
                      <m:limUpp>
                        <m:e>
                          <m:limLow>
                            <m:e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lim>
                      </m:limUpp>
                      <m:limUpp>
                        <m:e>
                          <m:limLow>
                            <m:e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xmlns:a="http://schemas.openxmlformats.org/drawingml/2006/main" sz="6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lim>
                      </m:limUpp>
                      <m:sSubSup>
                        <m:e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e>
                        <m:sub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e>
                  </m:rad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180" name="方程"/>
          <p:cNvSpPr txBox="1"/>
          <p:nvPr/>
        </p:nvSpPr>
        <p:spPr>
          <a:xfrm>
            <a:off x="381058" y="6229844"/>
            <a:ext cx="11778037" cy="160005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sty m:val="p"/>
                        </m:r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min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181" name="Given A with"/>
          <p:cNvSpPr txBox="1"/>
          <p:nvPr/>
        </p:nvSpPr>
        <p:spPr>
          <a:xfrm>
            <a:off x="1139108" y="3855912"/>
            <a:ext cx="448056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Given A with</a:t>
            </a:r>
          </a:p>
        </p:txBody>
      </p:sp>
      <p:sp>
        <p:nvSpPr>
          <p:cNvPr id="182" name="方程"/>
          <p:cNvSpPr txBox="1"/>
          <p:nvPr/>
        </p:nvSpPr>
        <p:spPr>
          <a:xfrm>
            <a:off x="6048702" y="4045864"/>
            <a:ext cx="1947395" cy="7630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56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b>
                      <m:r>
                        <a:rPr xmlns:a="http://schemas.openxmlformats.org/drawingml/2006/main" sz="56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6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6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&gt;</m:t>
                  </m:r>
                  <m:r>
                    <a:rPr xmlns:a="http://schemas.openxmlformats.org/drawingml/2006/main" sz="56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0</m:t>
                  </m:r>
                </m:oMath>
              </m:oMathPara>
            </a14:m>
            <a:endParaRPr sz="5600">
              <a:solidFill>
                <a:srgbClr val="FFFFFF"/>
              </a:solidFill>
            </a:endParaRPr>
          </a:p>
        </p:txBody>
      </p:sp>
      <p:graphicFrame>
        <p:nvGraphicFramePr>
          <p:cNvPr id="183" name="表格 1"/>
          <p:cNvGraphicFramePr/>
          <p:nvPr/>
        </p:nvGraphicFramePr>
        <p:xfrm>
          <a:off x="13426692" y="4086744"/>
          <a:ext cx="3168605" cy="31614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</a:tblGrid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4" name="表格 1-1"/>
          <p:cNvGraphicFramePr/>
          <p:nvPr/>
        </p:nvGraphicFramePr>
        <p:xfrm>
          <a:off x="18592379" y="4086744"/>
          <a:ext cx="1438744" cy="31614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356510"/>
                <a:gridCol w="356510"/>
                <a:gridCol w="356510"/>
                <a:gridCol w="356510"/>
              </a:tblGrid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5" name="表格 1-2"/>
          <p:cNvGraphicFramePr/>
          <p:nvPr/>
        </p:nvGraphicFramePr>
        <p:xfrm>
          <a:off x="20854906" y="4994430"/>
          <a:ext cx="3168606" cy="13460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</a:tblGrid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86" name="方程"/>
          <p:cNvSpPr txBox="1"/>
          <p:nvPr/>
        </p:nvSpPr>
        <p:spPr>
          <a:xfrm>
            <a:off x="14497504" y="7995792"/>
            <a:ext cx="1007380" cy="10940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187" name="方程"/>
          <p:cNvSpPr txBox="1"/>
          <p:nvPr/>
        </p:nvSpPr>
        <p:spPr>
          <a:xfrm>
            <a:off x="18798261" y="7995792"/>
            <a:ext cx="959771" cy="109632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188" name="方程"/>
          <p:cNvSpPr txBox="1"/>
          <p:nvPr/>
        </p:nvSpPr>
        <p:spPr>
          <a:xfrm>
            <a:off x="22129849" y="7994839"/>
            <a:ext cx="827220" cy="108261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54" name="reconstructed_image_p=100.png" descr="reconstructed_image_p=100.png"/>
          <p:cNvPicPr>
            <a:picLocks noChangeAspect="1"/>
          </p:cNvPicPr>
          <p:nvPr/>
        </p:nvPicPr>
        <p:blipFill>
          <a:blip r:embed="rId3">
            <a:extLst/>
          </a:blip>
          <a:srcRect l="8494" t="0" r="3967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r=1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58" name="reconstructed_image_p=150.png" descr="reconstructed_image_p=150.png"/>
          <p:cNvPicPr>
            <a:picLocks noChangeAspect="1"/>
          </p:cNvPicPr>
          <p:nvPr/>
        </p:nvPicPr>
        <p:blipFill>
          <a:blip r:embed="rId3">
            <a:extLst/>
          </a:blip>
          <a:srcRect l="7960" t="0" r="450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r=15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r=150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62" name="reconstructed_image_p=200.png" descr="reconstructed_image_p=200.png"/>
          <p:cNvPicPr>
            <a:picLocks noChangeAspect="1"/>
          </p:cNvPicPr>
          <p:nvPr/>
        </p:nvPicPr>
        <p:blipFill>
          <a:blip r:embed="rId3">
            <a:extLst/>
          </a:blip>
          <a:srcRect l="8689" t="0" r="377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r=2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r=200</a:t>
            </a:r>
          </a:p>
          <a:p>
            <a:pPr>
              <a:defRPr sz="5000"/>
            </a:pPr>
            <a:r>
              <a:t>PGD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reconstructed_image_p=300.png" descr="reconstructed_image_p=30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656" t="0" r="3805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66" name="Pro.png" descr="Pro.png"/>
          <p:cNvPicPr>
            <a:picLocks noChangeAspect="1"/>
          </p:cNvPicPr>
          <p:nvPr/>
        </p:nvPicPr>
        <p:blipFill>
          <a:blip r:embed="rId3">
            <a:extLst/>
          </a:blip>
          <a:srcRect l="8442" t="0" r="4019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7" name="r=3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r=300</a:t>
            </a:r>
          </a:p>
          <a:p>
            <a:pPr>
              <a:defRPr sz="5000"/>
            </a:pPr>
            <a:r>
              <a:t>PGD</a:t>
            </a:r>
          </a:p>
        </p:txBody>
      </p:sp>
      <p:sp>
        <p:nvSpPr>
          <p:cNvPr id="368" name="Back">
            <a:hlinkClick r:id="rId4" invalidUrl="" action="ppaction://hlinksldjump" tgtFrame="" tooltip="" history="1" highlightClick="0" endSnd="0"/>
          </p:cNvPr>
          <p:cNvSpPr/>
          <p:nvPr/>
        </p:nvSpPr>
        <p:spPr>
          <a:xfrm>
            <a:off x="11557000" y="8168439"/>
            <a:ext cx="1270000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lvl1pPr>
          </a:lstStyle>
          <a:p>
            <a:pPr/>
            <a:r>
              <a:t>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71" name="reconstructed_image_p=10.png" descr="reconstructed_image_p=10.png"/>
          <p:cNvPicPr>
            <a:picLocks noChangeAspect="1"/>
          </p:cNvPicPr>
          <p:nvPr/>
        </p:nvPicPr>
        <p:blipFill>
          <a:blip r:embed="rId3">
            <a:extLst/>
          </a:blip>
          <a:srcRect l="7854" t="0" r="4607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r=1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</a:t>
            </a:r>
          </a:p>
          <a:p>
            <a:pPr>
              <a:defRPr sz="5000"/>
            </a:pPr>
            <a:r>
              <a:t>CD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75" name="reconstructed_image_p=20.png" descr="reconstructed_image_p=20.png"/>
          <p:cNvPicPr>
            <a:picLocks noChangeAspect="1"/>
          </p:cNvPicPr>
          <p:nvPr/>
        </p:nvPicPr>
        <p:blipFill>
          <a:blip r:embed="rId3">
            <a:extLst/>
          </a:blip>
          <a:srcRect l="8501" t="0" r="3961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r=2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</a:t>
            </a:r>
          </a:p>
          <a:p>
            <a:pPr>
              <a:defRPr sz="5000"/>
            </a:pPr>
            <a:r>
              <a:t>CD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79" name="reconstructed_image_p=40.png" descr="reconstructed_image_p=40.png"/>
          <p:cNvPicPr>
            <a:picLocks noChangeAspect="1"/>
          </p:cNvPicPr>
          <p:nvPr/>
        </p:nvPicPr>
        <p:blipFill>
          <a:blip r:embed="rId3">
            <a:extLst/>
          </a:blip>
          <a:srcRect l="8445" t="0" r="4016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r=4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r=40</a:t>
            </a:r>
          </a:p>
          <a:p>
            <a:pPr>
              <a:defRPr sz="5000"/>
            </a:pPr>
            <a:r>
              <a:t>CD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83" name="reconstructed_image_p=80.png" descr="reconstructed_image_p=80.png"/>
          <p:cNvPicPr>
            <a:picLocks noChangeAspect="1"/>
          </p:cNvPicPr>
          <p:nvPr/>
        </p:nvPicPr>
        <p:blipFill>
          <a:blip r:embed="rId3">
            <a:extLst/>
          </a:blip>
          <a:srcRect l="9121" t="0" r="3340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r=8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r=80</a:t>
            </a:r>
          </a:p>
          <a:p>
            <a:pPr>
              <a:defRPr sz="5000"/>
            </a:pPr>
            <a:r>
              <a:t>CD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87" name="reconstructed_image_p=100.png" descr="reconstructed_image_p=100.png"/>
          <p:cNvPicPr>
            <a:picLocks noChangeAspect="1"/>
          </p:cNvPicPr>
          <p:nvPr/>
        </p:nvPicPr>
        <p:blipFill>
          <a:blip r:embed="rId3">
            <a:extLst/>
          </a:blip>
          <a:srcRect l="8476" t="0" r="3985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r=1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r=100</a:t>
            </a:r>
          </a:p>
          <a:p>
            <a:pPr>
              <a:defRPr sz="5000"/>
            </a:pPr>
            <a:r>
              <a:t>CD</a:t>
            </a:r>
          </a:p>
        </p:txBody>
      </p:sp>
      <p:sp>
        <p:nvSpPr>
          <p:cNvPr id="389" name="Back">
            <a:hlinkClick r:id="rId4" invalidUrl="" action="ppaction://hlinksldjump" tgtFrame="" tooltip="" history="1" highlightClick="0" endSnd="0"/>
          </p:cNvPr>
          <p:cNvSpPr/>
          <p:nvPr/>
        </p:nvSpPr>
        <p:spPr>
          <a:xfrm>
            <a:off x="11557000" y="8168439"/>
            <a:ext cx="1270000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lvl1pPr>
          </a:lstStyle>
          <a:p>
            <a:pPr/>
            <a:r>
              <a:t>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92" name="reconstructed_image_p=10.png" descr="reconstructed_image_p=10.png"/>
          <p:cNvPicPr>
            <a:picLocks noChangeAspect="1"/>
          </p:cNvPicPr>
          <p:nvPr/>
        </p:nvPicPr>
        <p:blipFill>
          <a:blip r:embed="rId3">
            <a:extLst/>
          </a:blip>
          <a:srcRect l="6231" t="0" r="6231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93" name="r=1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NM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NMF</a:t>
            </a:r>
          </a:p>
        </p:txBody>
      </p:sp>
      <p:sp>
        <p:nvSpPr>
          <p:cNvPr id="191" name="Projected Gradient Descent methods(Andersen Ang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Projected Gradient Descent methods(Andersen Ang)</a:t>
            </a:r>
          </a:p>
        </p:txBody>
      </p:sp>
      <p:pic>
        <p:nvPicPr>
          <p:cNvPr id="192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5009" y="3997199"/>
            <a:ext cx="16038138" cy="6175400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方程"/>
          <p:cNvSpPr txBox="1"/>
          <p:nvPr/>
        </p:nvSpPr>
        <p:spPr>
          <a:xfrm>
            <a:off x="17220519" y="4889820"/>
            <a:ext cx="6997331" cy="69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194" name="方程"/>
          <p:cNvSpPr txBox="1"/>
          <p:nvPr/>
        </p:nvSpPr>
        <p:spPr>
          <a:xfrm>
            <a:off x="17240290" y="6513947"/>
            <a:ext cx="6957790" cy="6881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195" name="方程"/>
          <p:cNvSpPr txBox="1"/>
          <p:nvPr/>
        </p:nvSpPr>
        <p:spPr>
          <a:xfrm>
            <a:off x="14579920" y="10842398"/>
            <a:ext cx="7995064" cy="14928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196" name="方程"/>
          <p:cNvSpPr txBox="1"/>
          <p:nvPr/>
        </p:nvSpPr>
        <p:spPr>
          <a:xfrm>
            <a:off x="934578" y="11266538"/>
            <a:ext cx="11778036" cy="160005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sty m:val="p"/>
                        </m:r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min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396" name="reconstructed_image_p=20.png" descr="reconstructed_image_p=20.png"/>
          <p:cNvPicPr>
            <a:picLocks noChangeAspect="1"/>
          </p:cNvPicPr>
          <p:nvPr/>
        </p:nvPicPr>
        <p:blipFill>
          <a:blip r:embed="rId3">
            <a:extLst/>
          </a:blip>
          <a:srcRect l="8825" t="0" r="3636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r=2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00" name="reconstructed_image_p=40.png" descr="reconstructed_image_p=40.png"/>
          <p:cNvPicPr>
            <a:picLocks noChangeAspect="1"/>
          </p:cNvPicPr>
          <p:nvPr/>
        </p:nvPicPr>
        <p:blipFill>
          <a:blip r:embed="rId3">
            <a:extLst/>
          </a:blip>
          <a:srcRect l="8949" t="0" r="3513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r=4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r=40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04" name="reconstructed_image_p=70.png" descr="reconstructed_image_p=70.png"/>
          <p:cNvPicPr>
            <a:picLocks noChangeAspect="1"/>
          </p:cNvPicPr>
          <p:nvPr/>
        </p:nvPicPr>
        <p:blipFill>
          <a:blip r:embed="rId3">
            <a:extLst/>
          </a:blip>
          <a:srcRect l="8817" t="0" r="3644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05" name="r=7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r=70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08" name="reconstructed_image_p=100.png" descr="reconstructed_image_p=100.png"/>
          <p:cNvPicPr>
            <a:picLocks noChangeAspect="1"/>
          </p:cNvPicPr>
          <p:nvPr/>
        </p:nvPicPr>
        <p:blipFill>
          <a:blip r:embed="rId3">
            <a:extLst/>
          </a:blip>
          <a:srcRect l="8582" t="0" r="3879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r=1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12" name="reconstructed_image_p=150.png" descr="reconstructed_image_p=150.png"/>
          <p:cNvPicPr>
            <a:picLocks noChangeAspect="1"/>
          </p:cNvPicPr>
          <p:nvPr/>
        </p:nvPicPr>
        <p:blipFill>
          <a:blip r:embed="rId3">
            <a:extLst/>
          </a:blip>
          <a:srcRect l="8485" t="0" r="3976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r=15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r=150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16" name="reconstructed_image_p=200.png" descr="reconstructed_image_p=200.png"/>
          <p:cNvPicPr>
            <a:picLocks noChangeAspect="1"/>
          </p:cNvPicPr>
          <p:nvPr/>
        </p:nvPicPr>
        <p:blipFill>
          <a:blip r:embed="rId3">
            <a:extLst/>
          </a:blip>
          <a:srcRect l="8778" t="0" r="3683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r=2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r=200</a:t>
            </a:r>
          </a:p>
          <a:p>
            <a:pPr>
              <a:defRPr sz="5000"/>
            </a:pPr>
            <a:r>
              <a:t>Lin’s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reconstructed_image_p=300.png" descr="reconstructed_image_p=30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656" t="0" r="3805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20" name="reconstructed_image_p=300.png" descr="reconstructed_image_p=300.png"/>
          <p:cNvPicPr>
            <a:picLocks noChangeAspect="1"/>
          </p:cNvPicPr>
          <p:nvPr/>
        </p:nvPicPr>
        <p:blipFill>
          <a:blip r:embed="rId3">
            <a:extLst/>
          </a:blip>
          <a:srcRect l="8624" t="0" r="3837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r=3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r=300</a:t>
            </a:r>
          </a:p>
          <a:p>
            <a:pPr>
              <a:defRPr sz="5000"/>
            </a:pPr>
            <a:r>
              <a:t>Lin’s</a:t>
            </a:r>
          </a:p>
        </p:txBody>
      </p:sp>
      <p:sp>
        <p:nvSpPr>
          <p:cNvPr id="422" name="Back">
            <a:hlinkClick r:id="rId4" invalidUrl="" action="ppaction://hlinksldjump" tgtFrame="" tooltip="" history="1" highlightClick="0" endSnd="0"/>
          </p:cNvPr>
          <p:cNvSpPr/>
          <p:nvPr/>
        </p:nvSpPr>
        <p:spPr>
          <a:xfrm>
            <a:off x="11557000" y="8168439"/>
            <a:ext cx="1270000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lvl1pPr>
          </a:lstStyle>
          <a:p>
            <a:pPr/>
            <a:r>
              <a:t>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25" name="reconstructed_image_p=10.png" descr="reconstructed_image_p=10.png"/>
          <p:cNvPicPr>
            <a:picLocks noChangeAspect="1"/>
          </p:cNvPicPr>
          <p:nvPr/>
        </p:nvPicPr>
        <p:blipFill>
          <a:blip r:embed="rId3">
            <a:extLst/>
          </a:blip>
          <a:srcRect l="8839" t="0" r="362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26" name="r=1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29" name="reconstructed_image_p=20.png" descr="reconstructed_image_p=20.png"/>
          <p:cNvPicPr>
            <a:picLocks noChangeAspect="1"/>
          </p:cNvPicPr>
          <p:nvPr/>
        </p:nvPicPr>
        <p:blipFill>
          <a:blip r:embed="rId3">
            <a:extLst/>
          </a:blip>
          <a:srcRect l="8510" t="0" r="3951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0" name="r=2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33" name="reconstructed_image_p=40.png" descr="reconstructed_image_p=40.png"/>
          <p:cNvPicPr>
            <a:picLocks noChangeAspect="1"/>
          </p:cNvPicPr>
          <p:nvPr/>
        </p:nvPicPr>
        <p:blipFill>
          <a:blip r:embed="rId3">
            <a:extLst/>
          </a:blip>
          <a:srcRect l="7851" t="0" r="4610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4" name="r=4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r=40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NM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NMF</a:t>
            </a:r>
          </a:p>
        </p:txBody>
      </p:sp>
      <p:sp>
        <p:nvSpPr>
          <p:cNvPr id="199" name="Coordinate descent methods(Bindel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Coordinate descent methods(Bindel)</a:t>
            </a:r>
          </a:p>
        </p:txBody>
      </p:sp>
      <p:sp>
        <p:nvSpPr>
          <p:cNvPr id="200" name="方程"/>
          <p:cNvSpPr txBox="1"/>
          <p:nvPr/>
        </p:nvSpPr>
        <p:spPr>
          <a:xfrm>
            <a:off x="13315940" y="642767"/>
            <a:ext cx="10300533" cy="167059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sty m:val="p"/>
                        </m:r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min</m:t>
                      </m:r>
                    </m:e>
                    <m:li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,0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lim>
                  </m:limLow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01" name="方程"/>
          <p:cNvSpPr txBox="1"/>
          <p:nvPr/>
        </p:nvSpPr>
        <p:spPr>
          <a:xfrm>
            <a:off x="1569259" y="3956984"/>
            <a:ext cx="20549745" cy="162382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sSub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b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R</m:t>
                  </m:r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⟨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b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R</m:t>
                  </m:r>
                  <m:s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  <m:sSub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⟩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</m:sSub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+</m:t>
                  </m:r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s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sSub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bSup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bSup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02" name="方程"/>
          <p:cNvSpPr txBox="1"/>
          <p:nvPr/>
        </p:nvSpPr>
        <p:spPr>
          <a:xfrm>
            <a:off x="7103793" y="6920790"/>
            <a:ext cx="15656793" cy="19526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max</m:t>
                  </m:r>
                  <m:d>
                    <m:d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  <m:sSup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  <m:sSub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b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sSup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  <m:sSub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b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den>
                      </m:f>
                    </m:e>
                  </m:d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</m:sub>
                  </m:sSub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03" name="方程"/>
          <p:cNvSpPr txBox="1"/>
          <p:nvPr/>
        </p:nvSpPr>
        <p:spPr>
          <a:xfrm>
            <a:off x="7103793" y="9881723"/>
            <a:ext cx="15668111" cy="19526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max</m:t>
                  </m:r>
                  <m:d>
                    <m:d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e>
                            <m:sup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  <m:sSub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b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e>
                            <m:sup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  <m:sSub>
                            <m:e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b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5000" i="1">
                                  <a:solidFill>
                                    <a:srgbClr val="FEFEFE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den>
                      </m:f>
                    </m:e>
                  </m:d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s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04" name="方程"/>
          <p:cNvSpPr txBox="1"/>
          <p:nvPr/>
        </p:nvSpPr>
        <p:spPr>
          <a:xfrm>
            <a:off x="16763948" y="2560936"/>
            <a:ext cx="3967736" cy="52273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pic>
        <p:nvPicPr>
          <p:cNvPr id="20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3638" y="7224434"/>
            <a:ext cx="5295031" cy="360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37" name="reconstructed_image_p=70.png" descr="reconstructed_image_p=70.png"/>
          <p:cNvPicPr>
            <a:picLocks noChangeAspect="1"/>
          </p:cNvPicPr>
          <p:nvPr/>
        </p:nvPicPr>
        <p:blipFill>
          <a:blip r:embed="rId3">
            <a:extLst/>
          </a:blip>
          <a:srcRect l="8531" t="0" r="3930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r=7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r=70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41" name="reconstructed_image_p=100.png" descr="reconstructed_image_p=100.png"/>
          <p:cNvPicPr>
            <a:picLocks noChangeAspect="1"/>
          </p:cNvPicPr>
          <p:nvPr/>
        </p:nvPicPr>
        <p:blipFill>
          <a:blip r:embed="rId3">
            <a:extLst/>
          </a:blip>
          <a:srcRect l="7629" t="0" r="483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42" name="r=1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45" name="reconstructed_image_p=150.png" descr="reconstructed_image_p=150.png"/>
          <p:cNvPicPr>
            <a:picLocks noChangeAspect="1"/>
          </p:cNvPicPr>
          <p:nvPr/>
        </p:nvPicPr>
        <p:blipFill>
          <a:blip r:embed="rId3">
            <a:extLst/>
          </a:blip>
          <a:srcRect l="7439" t="0" r="502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46" name="r=15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r=150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Pro.png" descr="Pro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42" t="0" r="4019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49" name="reconstructed_image_p=200.png" descr="reconstructed_image_p=200.png"/>
          <p:cNvPicPr>
            <a:picLocks noChangeAspect="1"/>
          </p:cNvPicPr>
          <p:nvPr/>
        </p:nvPicPr>
        <p:blipFill>
          <a:blip r:embed="rId3">
            <a:extLst/>
          </a:blip>
          <a:srcRect l="8073" t="0" r="4388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50" name="r=2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reconstructed_image_p=300.png" descr="reconstructed_image_p=30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656" t="0" r="3805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53" name="reconstructed_image_p=300.png" descr="reconstructed_image_p=300.png"/>
          <p:cNvPicPr>
            <a:picLocks noChangeAspect="1"/>
          </p:cNvPicPr>
          <p:nvPr/>
        </p:nvPicPr>
        <p:blipFill>
          <a:blip r:embed="rId3">
            <a:extLst/>
          </a:blip>
          <a:srcRect l="8493" t="0" r="3968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54" name="r=3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r=300</a:t>
            </a:r>
          </a:p>
          <a:p>
            <a:pPr>
              <a:defRPr sz="5000"/>
            </a:pPr>
            <a:r>
              <a:t>My</a:t>
            </a:r>
          </a:p>
        </p:txBody>
      </p:sp>
      <p:sp>
        <p:nvSpPr>
          <p:cNvPr id="455" name="Back">
            <a:hlinkClick r:id="rId4" invalidUrl="" action="ppaction://hlinksldjump" tgtFrame="" tooltip="" history="1" highlightClick="0" endSnd="0"/>
          </p:cNvPr>
          <p:cNvSpPr/>
          <p:nvPr/>
        </p:nvSpPr>
        <p:spPr>
          <a:xfrm>
            <a:off x="11557000" y="8168439"/>
            <a:ext cx="1270000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lvl1pPr>
          </a:lstStyle>
          <a:p>
            <a:pPr/>
            <a:r>
              <a:t>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Pro.jpg" descr="Pro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35" t="0" r="4026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58" name="reconstructed_image_p=100.png" descr="reconstructed_image_p=100.png"/>
          <p:cNvPicPr>
            <a:picLocks noChangeAspect="1"/>
          </p:cNvPicPr>
          <p:nvPr/>
        </p:nvPicPr>
        <p:blipFill>
          <a:blip r:embed="rId3">
            <a:extLst/>
          </a:blip>
          <a:srcRect l="8934" t="0" r="3527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59" name="r=1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r=100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Pro.jpg" descr="Pro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35" t="0" r="4026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62" name="reconstructed_image_p=150.png" descr="reconstructed_image_p=150.png"/>
          <p:cNvPicPr>
            <a:picLocks noChangeAspect="1"/>
          </p:cNvPicPr>
          <p:nvPr/>
        </p:nvPicPr>
        <p:blipFill>
          <a:blip r:embed="rId3">
            <a:extLst/>
          </a:blip>
          <a:srcRect l="8615" t="0" r="3846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r=15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r=150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Pro.jpg" descr="Pro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35" t="0" r="4026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66" name="reconstructed_image_p=175.png" descr="reconstructed_image_p=175.png"/>
          <p:cNvPicPr>
            <a:picLocks noChangeAspect="1"/>
          </p:cNvPicPr>
          <p:nvPr/>
        </p:nvPicPr>
        <p:blipFill>
          <a:blip r:embed="rId3">
            <a:extLst/>
          </a:blip>
          <a:srcRect l="8579" t="0" r="3882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67" name="r=175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r=175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Pro.jpg" descr="Pro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35" t="0" r="4026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70" name="reconstructed_image_p=200.png" descr="reconstructed_image_p=200.png"/>
          <p:cNvPicPr>
            <a:picLocks noChangeAspect="1"/>
          </p:cNvPicPr>
          <p:nvPr/>
        </p:nvPicPr>
        <p:blipFill>
          <a:blip r:embed="rId3">
            <a:extLst/>
          </a:blip>
          <a:srcRect l="8643" t="0" r="3818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1" name="r=2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r=200</a:t>
            </a:r>
          </a:p>
          <a:p>
            <a:pPr>
              <a:defRPr sz="5000"/>
            </a:pPr>
            <a:r>
              <a:t>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Pro.jpg" descr="Pro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8435" t="0" r="4026" b="0"/>
          <a:stretch>
            <a:fillRect/>
          </a:stretch>
        </p:blipFill>
        <p:spPr>
          <a:xfrm>
            <a:off x="12382499" y="0"/>
            <a:ext cx="12006698" cy="13716000"/>
          </a:xfrm>
          <a:prstGeom prst="rect">
            <a:avLst/>
          </a:prstGeom>
        </p:spPr>
      </p:pic>
      <p:pic>
        <p:nvPicPr>
          <p:cNvPr id="474" name="reconstructed_image_p=300.png" descr="reconstructed_image_p=300.png"/>
          <p:cNvPicPr>
            <a:picLocks noChangeAspect="1"/>
          </p:cNvPicPr>
          <p:nvPr/>
        </p:nvPicPr>
        <p:blipFill>
          <a:blip r:embed="rId3">
            <a:extLst/>
          </a:blip>
          <a:srcRect l="8686" t="0" r="3775" b="0"/>
          <a:stretch>
            <a:fillRect/>
          </a:stretch>
        </p:blipFill>
        <p:spPr>
          <a:xfrm>
            <a:off x="94369" y="-1"/>
            <a:ext cx="12006698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r=300…"/>
          <p:cNvSpPr txBox="1"/>
          <p:nvPr/>
        </p:nvSpPr>
        <p:spPr>
          <a:xfrm>
            <a:off x="11518958" y="5209986"/>
            <a:ext cx="206129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r>
              <a:t>r=300</a:t>
            </a:r>
          </a:p>
          <a:p>
            <a:pPr>
              <a:defRPr sz="5000"/>
            </a:pPr>
            <a:r>
              <a:t>My</a:t>
            </a:r>
          </a:p>
        </p:txBody>
      </p:sp>
      <p:sp>
        <p:nvSpPr>
          <p:cNvPr id="476" name="Back">
            <a:hlinkClick r:id="rId4" invalidUrl="" action="ppaction://hlinksldjump" tgtFrame="" tooltip="" history="1" highlightClick="0" endSnd="0"/>
          </p:cNvPr>
          <p:cNvSpPr/>
          <p:nvPr/>
        </p:nvSpPr>
        <p:spPr>
          <a:xfrm>
            <a:off x="11557000" y="8168439"/>
            <a:ext cx="1270000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lvl1pPr>
          </a:lstStyle>
          <a:p>
            <a:pPr/>
            <a:r>
              <a:t>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Application: Image Zipp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Application: Image Zipping</a:t>
            </a:r>
          </a:p>
        </p:txBody>
      </p:sp>
      <p:pic>
        <p:nvPicPr>
          <p:cNvPr id="208" name="Pro.png" descr="Pr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6293" y="3089328"/>
            <a:ext cx="4584106" cy="458410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方程"/>
          <p:cNvSpPr txBox="1"/>
          <p:nvPr/>
        </p:nvSpPr>
        <p:spPr>
          <a:xfrm>
            <a:off x="3163689" y="7911152"/>
            <a:ext cx="1969314" cy="10940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10" name="="/>
          <p:cNvSpPr txBox="1"/>
          <p:nvPr/>
        </p:nvSpPr>
        <p:spPr>
          <a:xfrm>
            <a:off x="6966821" y="4809880"/>
            <a:ext cx="62179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=</a:t>
            </a:r>
          </a:p>
        </p:txBody>
      </p:sp>
      <p:graphicFrame>
        <p:nvGraphicFramePr>
          <p:cNvPr id="211" name="表格 1-1"/>
          <p:cNvGraphicFramePr/>
          <p:nvPr/>
        </p:nvGraphicFramePr>
        <p:xfrm>
          <a:off x="8774688" y="3807005"/>
          <a:ext cx="1438743" cy="316145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356510"/>
                <a:gridCol w="356510"/>
                <a:gridCol w="356510"/>
                <a:gridCol w="356510"/>
              </a:tblGrid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14875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12" name="表格 1-2"/>
          <p:cNvGraphicFramePr/>
          <p:nvPr/>
        </p:nvGraphicFramePr>
        <p:xfrm>
          <a:off x="11066347" y="4714691"/>
          <a:ext cx="3168606" cy="13460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  <a:gridCol w="315590"/>
              </a:tblGrid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333344"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13" name="方程"/>
          <p:cNvSpPr txBox="1"/>
          <p:nvPr/>
        </p:nvSpPr>
        <p:spPr>
          <a:xfrm>
            <a:off x="8630663" y="7910009"/>
            <a:ext cx="1380684" cy="109632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14" name="方程"/>
          <p:cNvSpPr txBox="1"/>
          <p:nvPr/>
        </p:nvSpPr>
        <p:spPr>
          <a:xfrm>
            <a:off x="11960180" y="7916867"/>
            <a:ext cx="1368240" cy="108261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15" name="箭头"/>
          <p:cNvSpPr/>
          <p:nvPr/>
        </p:nvSpPr>
        <p:spPr>
          <a:xfrm>
            <a:off x="15081519" y="4746380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  <p:pic>
        <p:nvPicPr>
          <p:cNvPr id="216" name="reconstructed_image_p=60.png" descr="reconstructed_image_p=6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04436" y="3089328"/>
            <a:ext cx="4584106" cy="4584106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方程"/>
          <p:cNvSpPr txBox="1"/>
          <p:nvPr/>
        </p:nvSpPr>
        <p:spPr>
          <a:xfrm>
            <a:off x="17175401" y="8148710"/>
            <a:ext cx="4642177" cy="11031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m:rPr>
                          <m:nor/>
                        </m:r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reconstruct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18" name="Zip it?"/>
          <p:cNvSpPr txBox="1"/>
          <p:nvPr/>
        </p:nvSpPr>
        <p:spPr>
          <a:xfrm>
            <a:off x="10053688" y="10772923"/>
            <a:ext cx="221437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Zip it?</a:t>
            </a:r>
          </a:p>
        </p:txBody>
      </p:sp>
      <p:pic>
        <p:nvPicPr>
          <p:cNvPr id="21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010187" y="9954241"/>
            <a:ext cx="2107333" cy="3161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已粘贴的影片.png" descr="已粘贴的影片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325167" y="9727172"/>
            <a:ext cx="6788055" cy="1431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已粘贴的影片.png" descr="已粘贴的影片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325167" y="11634304"/>
            <a:ext cx="6788055" cy="1336645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方程"/>
          <p:cNvSpPr txBox="1"/>
          <p:nvPr/>
        </p:nvSpPr>
        <p:spPr>
          <a:xfrm>
            <a:off x="1847034" y="10519939"/>
            <a:ext cx="5942416" cy="16489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600</m:t>
                      </m:r>
                    </m:den>
                  </m:f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num>
                    <m:den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300</m:t>
                      </m:r>
                    </m:den>
                  </m:f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Results</a:t>
            </a:r>
          </a:p>
        </p:txBody>
      </p:sp>
      <p:pic>
        <p:nvPicPr>
          <p:cNvPr id="225" name="reconstructed_image_p=10.png" descr="reconstructed_image_p=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7807" y="3646663"/>
            <a:ext cx="3777981" cy="3777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reconstructed_image_p=200.png" descr="reconstructed_image_p=2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44949" y="3646663"/>
            <a:ext cx="3777981" cy="3777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reconstructed_image_p=10.png" descr="reconstructed_image_p=1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37807" y="8747206"/>
            <a:ext cx="3777981" cy="3777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reconstructed_image_p=60.png" descr="reconstructed_image_p=6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741378" y="8747206"/>
            <a:ext cx="3777981" cy="3777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reconstructed_image_p=100.png" descr="reconstructed_image_p=100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144949" y="8747206"/>
            <a:ext cx="3777981" cy="377798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r = 10"/>
          <p:cNvSpPr txBox="1"/>
          <p:nvPr/>
        </p:nvSpPr>
        <p:spPr>
          <a:xfrm>
            <a:off x="3431523" y="2585331"/>
            <a:ext cx="147878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10</a:t>
            </a:r>
          </a:p>
        </p:txBody>
      </p:sp>
      <p:sp>
        <p:nvSpPr>
          <p:cNvPr id="231" name="r = 100"/>
          <p:cNvSpPr txBox="1"/>
          <p:nvPr/>
        </p:nvSpPr>
        <p:spPr>
          <a:xfrm>
            <a:off x="8835094" y="2585331"/>
            <a:ext cx="177342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100</a:t>
            </a:r>
          </a:p>
        </p:txBody>
      </p:sp>
      <p:sp>
        <p:nvSpPr>
          <p:cNvPr id="232" name="PGD">
            <a:hlinkClick r:id="rId7" invalidUrl="" action="ppaction://hlinksldjump" tgtFrame="" tooltip="" history="1" highlightClick="0" endSnd="0"/>
          </p:cNvPr>
          <p:cNvSpPr txBox="1"/>
          <p:nvPr/>
        </p:nvSpPr>
        <p:spPr>
          <a:xfrm>
            <a:off x="496132" y="5135603"/>
            <a:ext cx="118922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PGD</a:t>
            </a:r>
          </a:p>
        </p:txBody>
      </p:sp>
      <p:sp>
        <p:nvSpPr>
          <p:cNvPr id="233" name="CD">
            <a:hlinkClick r:id="rId8" invalidUrl="" action="ppaction://hlinksldjump" tgtFrame="" tooltip="" history="1" highlightClick="0" endSnd="0"/>
          </p:cNvPr>
          <p:cNvSpPr txBox="1"/>
          <p:nvPr/>
        </p:nvSpPr>
        <p:spPr>
          <a:xfrm>
            <a:off x="496132" y="10236146"/>
            <a:ext cx="86461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CD</a:t>
            </a:r>
          </a:p>
        </p:txBody>
      </p:sp>
      <p:pic>
        <p:nvPicPr>
          <p:cNvPr id="234" name="reconstructed_image_p=100.png" descr="reconstructed_image_p=100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741378" y="3646663"/>
            <a:ext cx="3777981" cy="3777981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 = 200"/>
          <p:cNvSpPr txBox="1"/>
          <p:nvPr/>
        </p:nvSpPr>
        <p:spPr>
          <a:xfrm>
            <a:off x="14533305" y="2585331"/>
            <a:ext cx="177342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200</a:t>
            </a:r>
          </a:p>
        </p:txBody>
      </p:sp>
      <p:sp>
        <p:nvSpPr>
          <p:cNvPr id="236" name="r = 10"/>
          <p:cNvSpPr txBox="1"/>
          <p:nvPr/>
        </p:nvSpPr>
        <p:spPr>
          <a:xfrm>
            <a:off x="3431523" y="7685874"/>
            <a:ext cx="147878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10</a:t>
            </a:r>
          </a:p>
        </p:txBody>
      </p:sp>
      <p:sp>
        <p:nvSpPr>
          <p:cNvPr id="237" name="r = 40"/>
          <p:cNvSpPr txBox="1"/>
          <p:nvPr/>
        </p:nvSpPr>
        <p:spPr>
          <a:xfrm>
            <a:off x="8835094" y="7685874"/>
            <a:ext cx="147878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40</a:t>
            </a:r>
          </a:p>
        </p:txBody>
      </p:sp>
      <p:sp>
        <p:nvSpPr>
          <p:cNvPr id="238" name="r = 100"/>
          <p:cNvSpPr txBox="1"/>
          <p:nvPr/>
        </p:nvSpPr>
        <p:spPr>
          <a:xfrm>
            <a:off x="14533305" y="7685874"/>
            <a:ext cx="177342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 = 100</a:t>
            </a:r>
          </a:p>
        </p:txBody>
      </p:sp>
      <p:pic>
        <p:nvPicPr>
          <p:cNvPr id="239" name="Pro.png" descr="Pro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9134906" y="5830846"/>
            <a:ext cx="3777981" cy="3777982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Original"/>
          <p:cNvSpPr txBox="1"/>
          <p:nvPr/>
        </p:nvSpPr>
        <p:spPr>
          <a:xfrm>
            <a:off x="20024659" y="4704432"/>
            <a:ext cx="199847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Original</a:t>
            </a:r>
          </a:p>
        </p:txBody>
      </p:sp>
      <p:sp>
        <p:nvSpPr>
          <p:cNvPr id="241" name="方程"/>
          <p:cNvSpPr txBox="1"/>
          <p:nvPr/>
        </p:nvSpPr>
        <p:spPr>
          <a:xfrm>
            <a:off x="18798261" y="924182"/>
            <a:ext cx="4896476" cy="110775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×</m:t>
                  </m:r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ime(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Time(s)</a:t>
            </a:r>
          </a:p>
        </p:txBody>
      </p:sp>
      <p:graphicFrame>
        <p:nvGraphicFramePr>
          <p:cNvPr id="244" name="表格 1"/>
          <p:cNvGraphicFramePr/>
          <p:nvPr/>
        </p:nvGraphicFramePr>
        <p:xfrm>
          <a:off x="1157155" y="4730948"/>
          <a:ext cx="21058660" cy="4815414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2323474"/>
                <a:gridCol w="841838"/>
                <a:gridCol w="1094389"/>
                <a:gridCol w="1414288"/>
                <a:gridCol w="1414288"/>
                <a:gridCol w="1414288"/>
                <a:gridCol w="1414288"/>
                <a:gridCol w="1414288"/>
                <a:gridCol w="1414288"/>
                <a:gridCol w="1414288"/>
                <a:gridCol w="1414288"/>
                <a:gridCol w="1144900"/>
                <a:gridCol w="1229084"/>
                <a:gridCol w="1548982"/>
                <a:gridCol w="1548982"/>
              </a:tblGrid>
              <a:tr h="1200678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30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40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60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70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80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90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150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250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300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00678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GSD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223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232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231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475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373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304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639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740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653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848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949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00678"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sym typeface="Avenir Next Demi Bold"/>
                        </a:rPr>
                        <a:t>CD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899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1437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3780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5761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2143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4942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6260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9770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5284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1200678">
                <a:tc>
                  <a:txBody>
                    <a:bodyPr/>
                    <a:lstStyle/>
                    <a:p>
                      <a:pPr algn="ctr" defTabSz="914400">
                        <a:defRPr b="0" sz="4000">
                          <a:sym typeface="Avenir Next Demi Bold"/>
                        </a:defRPr>
                      </a:pPr>
                      <a:r>
                        <a:rPr u="sng">
                          <a:hlinkClick r:id="rId2" invalidUrl="" action="ppaction://hlinksldjump" tgtFrame="" tooltip="" history="1" highlightClick="0" endSnd="0"/>
                        </a:rPr>
                        <a:t>Lin's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31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45" name="方程"/>
          <p:cNvSpPr txBox="1"/>
          <p:nvPr/>
        </p:nvSpPr>
        <p:spPr>
          <a:xfrm>
            <a:off x="12983854" y="1308077"/>
            <a:ext cx="2066984" cy="109404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46" name="方程"/>
          <p:cNvSpPr txBox="1"/>
          <p:nvPr/>
        </p:nvSpPr>
        <p:spPr>
          <a:xfrm>
            <a:off x="15163362" y="1306934"/>
            <a:ext cx="1887974" cy="109632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lim>
                  </m:limLow>
                  <m:r>
                    <a:rPr xmlns:a="http://schemas.openxmlformats.org/drawingml/2006/main" sz="6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×</m:t>
                  </m:r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47" name="方程"/>
          <p:cNvSpPr txBox="1"/>
          <p:nvPr/>
        </p:nvSpPr>
        <p:spPr>
          <a:xfrm>
            <a:off x="17163859" y="1313792"/>
            <a:ext cx="827220" cy="10826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limLow>
                    <m:e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lim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xmlns:a="http://schemas.openxmlformats.org/drawingml/2006/main" sz="6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lim>
                  </m:limLow>
                </m:oMath>
              </m:oMathPara>
            </a14:m>
            <a:endParaRPr sz="6000">
              <a:solidFill>
                <a:srgbClr val="FFFFFF"/>
              </a:solidFill>
            </a:endParaRPr>
          </a:p>
        </p:txBody>
      </p:sp>
      <p:sp>
        <p:nvSpPr>
          <p:cNvPr id="248" name="Machine: ASUS ROG Zephyrus G14, CPU: AMD Ryzen9 7940HS, 16 RAM, GPU: RTX4060 8GB"/>
          <p:cNvSpPr txBox="1"/>
          <p:nvPr/>
        </p:nvSpPr>
        <p:spPr>
          <a:xfrm>
            <a:off x="1206500" y="2656872"/>
            <a:ext cx="2197100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825500">
              <a:spcBef>
                <a:spcPts val="0"/>
              </a:spcBef>
              <a:defRPr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Machine: ASUS ROG Zephyrus G14, CPU: AMD Ryzen9 7940HS, 16 RAM, GPU: RTX4060 8GB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From Lin’s metho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From Lin’s method</a:t>
            </a:r>
          </a:p>
        </p:txBody>
      </p:sp>
      <p:sp>
        <p:nvSpPr>
          <p:cNvPr id="251" name="方程"/>
          <p:cNvSpPr txBox="1"/>
          <p:nvPr/>
        </p:nvSpPr>
        <p:spPr>
          <a:xfrm>
            <a:off x="9644050" y="3330752"/>
            <a:ext cx="7122144" cy="5613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</m:sSub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≤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ϵ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∥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∇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</m:e>
                    <m:sub>
                      <m:r>
                        <a:rPr xmlns:a="http://schemas.openxmlformats.org/drawingml/2006/main" sz="4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</m:sSub>
                </m:oMath>
              </m:oMathPara>
            </a14:m>
            <a:endParaRPr sz="4000">
              <a:solidFill>
                <a:srgbClr val="FFFFFF"/>
              </a:solidFill>
            </a:endParaRPr>
          </a:p>
        </p:txBody>
      </p:sp>
      <p:sp>
        <p:nvSpPr>
          <p:cNvPr id="252" name="Stopping condition"/>
          <p:cNvSpPr txBox="1"/>
          <p:nvPr/>
        </p:nvSpPr>
        <p:spPr>
          <a:xfrm>
            <a:off x="1748912" y="3039905"/>
            <a:ext cx="682523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Stopping condition</a:t>
            </a:r>
          </a:p>
        </p:txBody>
      </p:sp>
      <p:sp>
        <p:nvSpPr>
          <p:cNvPr id="253" name="Backstepping?"/>
          <p:cNvSpPr txBox="1"/>
          <p:nvPr/>
        </p:nvSpPr>
        <p:spPr>
          <a:xfrm>
            <a:off x="2097908" y="5802964"/>
            <a:ext cx="523646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Backstepping?</a:t>
            </a:r>
          </a:p>
        </p:txBody>
      </p:sp>
      <p:pic>
        <p:nvPicPr>
          <p:cNvPr id="254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43757" y="4898710"/>
            <a:ext cx="10785354" cy="7285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00657" y="7374358"/>
            <a:ext cx="1555662" cy="2333826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方程"/>
          <p:cNvSpPr txBox="1"/>
          <p:nvPr/>
        </p:nvSpPr>
        <p:spPr>
          <a:xfrm>
            <a:off x="718608" y="10424828"/>
            <a:ext cx="7995064" cy="14928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32" presetID="4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12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5" grpId="2"/>
      <p:bldP build="whole" bldLvl="1" animBg="1" rev="0" advAuto="0" spid="25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From Ang’s metho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From Ang’s method</a:t>
            </a:r>
          </a:p>
        </p:txBody>
      </p:sp>
      <p:pic>
        <p:nvPicPr>
          <p:cNvPr id="259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8403" y="3530869"/>
            <a:ext cx="12869330" cy="879426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方程"/>
          <p:cNvSpPr txBox="1"/>
          <p:nvPr/>
        </p:nvSpPr>
        <p:spPr>
          <a:xfrm>
            <a:off x="15977142" y="4590488"/>
            <a:ext cx="7290975" cy="69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X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61" name="椭圆形"/>
          <p:cNvSpPr/>
          <p:nvPr/>
        </p:nvSpPr>
        <p:spPr>
          <a:xfrm>
            <a:off x="19570103" y="4119395"/>
            <a:ext cx="662883" cy="1270001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  <p:sp>
        <p:nvSpPr>
          <p:cNvPr id="262" name="方程"/>
          <p:cNvSpPr txBox="1"/>
          <p:nvPr/>
        </p:nvSpPr>
        <p:spPr>
          <a:xfrm>
            <a:off x="15240327" y="6485851"/>
            <a:ext cx="7626990" cy="7442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+</m:t>
                  </m:r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63" name="方程"/>
          <p:cNvSpPr txBox="1"/>
          <p:nvPr/>
        </p:nvSpPr>
        <p:spPr>
          <a:xfrm>
            <a:off x="18105259" y="7600362"/>
            <a:ext cx="4782735" cy="65527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p>
                  </m:s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-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sup>
                  </m:s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H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p>
                  </m:sSup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sp>
        <p:nvSpPr>
          <p:cNvPr id="264" name="方程"/>
          <p:cNvSpPr txBox="1"/>
          <p:nvPr/>
        </p:nvSpPr>
        <p:spPr>
          <a:xfrm>
            <a:off x="15625098" y="8990313"/>
            <a:ext cx="7995064" cy="14928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,</m:t>
                  </m:r>
                  <m:sSubSup>
                    <m:e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  <m: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sup>
                  </m:sSubSup>
                  <m:r>
                    <a:rPr xmlns:a="http://schemas.openxmlformats.org/drawingml/2006/main" sz="500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sSup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p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r>
                        <a:rPr xmlns:a="http://schemas.openxmlformats.org/drawingml/2006/main" sz="50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sSub>
                        <m:e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 xmlns:a="http://schemas.openxmlformats.org/drawingml/2006/main" sz="5000" i="1">
                              <a:solidFill>
                                <a:srgbClr val="FEFEFE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den>
                  </m:f>
                </m:oMath>
              </m:oMathPara>
            </a14:m>
            <a:endParaRPr sz="5000">
              <a:solidFill>
                <a:srgbClr val="FFFFFF"/>
              </a:solidFill>
            </a:endParaRPr>
          </a:p>
        </p:txBody>
      </p:sp>
      <p:pic>
        <p:nvPicPr>
          <p:cNvPr id="26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69417" y="11217873"/>
            <a:ext cx="1555662" cy="2333826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Fix step size"/>
          <p:cNvSpPr txBox="1"/>
          <p:nvPr/>
        </p:nvSpPr>
        <p:spPr>
          <a:xfrm>
            <a:off x="18036026" y="11902185"/>
            <a:ext cx="357759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Fix step size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5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7_MinimalistDark">
  <a:themeElements>
    <a:clrScheme name="37_MinimalistDark">
      <a:dk1>
        <a:srgbClr val="4B6079"/>
      </a:dk1>
      <a:lt1>
        <a:srgbClr val="FFFFFF"/>
      </a:lt1>
      <a:dk2>
        <a:srgbClr val="6F6F6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7_Minimalist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7_Minimalist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7_MinimalistDark">
  <a:themeElements>
    <a:clrScheme name="37_MinimalistDark">
      <a:dk1>
        <a:srgbClr val="000000"/>
      </a:dk1>
      <a:lt1>
        <a:srgbClr val="FFFFFF"/>
      </a:lt1>
      <a:dk2>
        <a:srgbClr val="6F6F6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7_Minimalist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7_Minimalist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